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9"/>
  </p:notesMasterIdLst>
  <p:sldIdLst>
    <p:sldId id="256" r:id="rId3"/>
    <p:sldId id="285" r:id="rId4"/>
    <p:sldId id="339" r:id="rId5"/>
    <p:sldId id="284" r:id="rId6"/>
    <p:sldId id="340" r:id="rId7"/>
    <p:sldId id="297" r:id="rId8"/>
    <p:sldId id="320" r:id="rId9"/>
    <p:sldId id="337" r:id="rId10"/>
    <p:sldId id="333" r:id="rId11"/>
    <p:sldId id="292" r:id="rId12"/>
    <p:sldId id="283" r:id="rId13"/>
    <p:sldId id="338" r:id="rId14"/>
    <p:sldId id="336" r:id="rId15"/>
    <p:sldId id="286" r:id="rId16"/>
    <p:sldId id="287" r:id="rId17"/>
    <p:sldId id="29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11.jp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34565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243550"/>
              </p:ext>
            </p:extLst>
          </p:nvPr>
        </p:nvGraphicFramePr>
        <p:xfrm>
          <a:off x="2247900" y="2385060"/>
          <a:ext cx="7696200" cy="3535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037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8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54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 / vežbe – IV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Projektovanje tehničke baze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Projektovanje radnog prostora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Projektovanje kadrovske baze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334000"/>
          </a:xfrm>
        </p:spPr>
        <p:txBody>
          <a:bodyPr>
            <a:normAutofit/>
          </a:bodyPr>
          <a:lstStyle/>
          <a:p>
            <a:pPr marL="688975" lvl="1" indent="-42227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787541"/>
              </p:ext>
            </p:extLst>
          </p:nvPr>
        </p:nvGraphicFramePr>
        <p:xfrm>
          <a:off x="2871216" y="1524000"/>
          <a:ext cx="8686800" cy="52868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89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7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530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kumimoji="0" lang="sr-Latn-CS" sz="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P 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TV PRODUKCIJA 4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Latn-C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Kolokvijum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– IV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9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Projektovanje TV centra na izabranom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Dečiji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kanal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Kupovina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fotelje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Turistički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kanal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kuvar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–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Uradi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sam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6.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TV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potrošač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228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0396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682958"/>
              </p:ext>
            </p:extLst>
          </p:nvPr>
        </p:nvGraphicFramePr>
        <p:xfrm>
          <a:off x="495300" y="2057400"/>
          <a:ext cx="11201400" cy="418026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20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i="1" dirty="0">
                          <a:effectLst/>
                          <a:latin typeface="Arial"/>
                          <a:cs typeface="Times New Roman"/>
                        </a:rPr>
                        <a:t>Projektovanje TV centra na izabranom primeru</a:t>
                      </a:r>
                      <a:endParaRPr lang="en-US" sz="2400" dirty="0">
                        <a:effectLst/>
                        <a:latin typeface="Arial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74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sr-Latn-RS" sz="24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Za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izabrani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primer </a:t>
                      </a:r>
                      <a:r>
                        <a:rPr lang="en-US" sz="24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projektovati</a:t>
                      </a: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: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programsku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šemu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tematika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skica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programske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šeme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satnica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tehničku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bazu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potrebni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teh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kapaciteti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količina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projekcija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angažovanosti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radni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prostor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tlocrt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potrebnog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radnog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prostora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-"/>
                      </a:pP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kadrovsku</a:t>
                      </a:r>
                      <a:r>
                        <a:rPr lang="en-US" sz="24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strukturu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(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definisanje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radnih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pozicija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projekcija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broja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i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izvršilaca</a:t>
                      </a:r>
                      <a:r>
                        <a:rPr lang="en-US" sz="24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1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62" marR="6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69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IV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903" y="1524000"/>
            <a:ext cx="9310194" cy="526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969" y="1523643"/>
            <a:ext cx="9252061" cy="522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7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96" y="1552077"/>
            <a:ext cx="9616007" cy="5229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7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6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1084263" lvl="3" indent="-2270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Projektovanje TV centra sa produkcionog aspekta – radni prostor, kadrovska baza, standardizacija tehnološkog procesa;  postavljanje /reoblikovanje TV </a:t>
            </a:r>
            <a:r>
              <a:rPr lang="sr-Latn-RS" sz="2400" dirty="0">
                <a:latin typeface="Corbel" pitchFamily="34" charset="0"/>
              </a:rPr>
              <a:t>centra</a:t>
            </a:r>
            <a:r>
              <a:rPr lang="vi-VN" sz="2400" dirty="0">
                <a:latin typeface="Corbel" pitchFamily="34" charset="0"/>
              </a:rPr>
              <a:t> sa aspekta produkcije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endParaRPr lang="sr-Latn-RS" sz="2400" b="1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1084263" lvl="3" indent="-2270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projektovanju novog TV centra ili reoblikovanju postojećeg</a:t>
            </a: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087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B5F37-5563-6677-3173-468559FAF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45D88-B3D2-F589-BE27-D2FE6DC27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24356C-AAF9-BA6A-2E5C-EF8CCB9AA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6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7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000" b="1" dirty="0"/>
              <a:t>      </a:t>
            </a:r>
            <a:r>
              <a:rPr lang="hr-HR" sz="2400" b="1" dirty="0"/>
              <a:t>Literatura:</a:t>
            </a:r>
            <a:endParaRPr lang="hr-HR" sz="2000" b="1" dirty="0"/>
          </a:p>
          <a:p>
            <a:pPr marL="801688" lvl="1" indent="-22701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 </a:t>
            </a:r>
          </a:p>
          <a:p>
            <a:pPr marL="801688" lvl="1" indent="-22701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Univerzitet umetnosti, Beograd</a:t>
            </a:r>
          </a:p>
          <a:p>
            <a:pPr marL="801688" lvl="1" indent="-22701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 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801688" lvl="1" indent="-227013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</a:t>
            </a:r>
            <a:r>
              <a:rPr lang="sr-Latn-RS" sz="2400" dirty="0"/>
              <a:t>Marčelo Foa </a:t>
            </a:r>
            <a:r>
              <a:rPr lang="en-US" sz="2400" dirty="0"/>
              <a:t>(20</a:t>
            </a:r>
            <a:r>
              <a:rPr lang="sr-Latn-RS" sz="2400" dirty="0"/>
              <a:t>17</a:t>
            </a:r>
            <a:r>
              <a:rPr lang="en-US" sz="2400" dirty="0"/>
              <a:t>) </a:t>
            </a:r>
            <a:r>
              <a:rPr lang="sr-Latn-RS" sz="2400" b="1" dirty="0"/>
              <a:t>Gospodari medija</a:t>
            </a:r>
            <a:r>
              <a:rPr lang="en-US" sz="2400" dirty="0"/>
              <a:t>, </a:t>
            </a:r>
            <a:r>
              <a:rPr lang="sr-Latn-RS" sz="2400" dirty="0"/>
              <a:t>Clio,</a:t>
            </a:r>
            <a:r>
              <a:rPr lang="en-US" sz="2400" dirty="0"/>
              <a:t> </a:t>
            </a:r>
            <a:r>
              <a:rPr lang="sr-Latn-RS" sz="2400" dirty="0"/>
              <a:t>Beograd</a:t>
            </a:r>
            <a:endParaRPr lang="hr-HR" sz="2400" dirty="0"/>
          </a:p>
          <a:p>
            <a:pPr marL="801688" lvl="1" indent="-227013">
              <a:lnSpc>
                <a:spcPct val="150000"/>
              </a:lnSpc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hr-HR" sz="2400" dirty="0">
                <a:solidFill>
                  <a:prstClr val="black"/>
                </a:solidFill>
              </a:rPr>
              <a:t>5. </a:t>
            </a:r>
            <a:r>
              <a:rPr lang="sr-Latn-RS" sz="2400" dirty="0">
                <a:solidFill>
                  <a:prstClr val="black"/>
                </a:solidFill>
              </a:rPr>
              <a:t>Crnobrnja S.</a:t>
            </a:r>
            <a:r>
              <a:rPr lang="en-US" sz="2400" dirty="0">
                <a:solidFill>
                  <a:prstClr val="black"/>
                </a:solidFill>
              </a:rPr>
              <a:t>(20</a:t>
            </a:r>
            <a:r>
              <a:rPr lang="sr-Latn-RS" sz="2400" dirty="0">
                <a:solidFill>
                  <a:prstClr val="black"/>
                </a:solidFill>
              </a:rPr>
              <a:t>14</a:t>
            </a:r>
            <a:r>
              <a:rPr lang="en-US" sz="2400" dirty="0">
                <a:solidFill>
                  <a:prstClr val="black"/>
                </a:solidFill>
              </a:rPr>
              <a:t>) </a:t>
            </a:r>
            <a:r>
              <a:rPr lang="sr-Latn-RS" sz="2400" b="1" dirty="0">
                <a:solidFill>
                  <a:prstClr val="black"/>
                </a:solidFill>
              </a:rPr>
              <a:t>Novi mediji i društvene mreže - Pojmovnik</a:t>
            </a:r>
            <a:r>
              <a:rPr lang="en-US" sz="2400" dirty="0">
                <a:solidFill>
                  <a:prstClr val="black"/>
                </a:solidFill>
              </a:rPr>
              <a:t>, </a:t>
            </a:r>
            <a:endParaRPr lang="sr-Latn-RS" sz="2400" dirty="0">
              <a:solidFill>
                <a:prstClr val="black"/>
              </a:solidFill>
            </a:endParaRPr>
          </a:p>
          <a:p>
            <a:pPr marL="801688" lvl="1" indent="-227013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r>
              <a:rPr lang="sr-Latn-RS" sz="2400" dirty="0">
                <a:solidFill>
                  <a:prstClr val="black"/>
                </a:solidFill>
              </a:rPr>
              <a:t>     Univerzitet Singidunum,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sr-Latn-RS" sz="2400" dirty="0">
                <a:solidFill>
                  <a:prstClr val="black"/>
                </a:solidFill>
              </a:rPr>
              <a:t>Beograd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0923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77008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 – projektni zadaci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811000" cy="5257800"/>
          </a:xfrm>
        </p:spPr>
        <p:txBody>
          <a:bodyPr>
            <a:normAutofit/>
          </a:bodyPr>
          <a:lstStyle/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600" b="1" dirty="0"/>
              <a:t>PROJEKTNI MODEL TV</a:t>
            </a:r>
            <a:r>
              <a:rPr lang="hr-HR" sz="2600" dirty="0"/>
              <a:t> 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1000" dirty="0"/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Projektovanje / reoblikovanje TV centra</a:t>
            </a:r>
          </a:p>
          <a:p>
            <a:pPr marL="355600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Model tehničke baze</a:t>
            </a: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Model radnog prostora</a:t>
            </a:r>
          </a:p>
          <a:p>
            <a:pPr marL="361950" lvl="2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Radni prostor - projekti</a:t>
            </a:r>
            <a:endParaRPr lang="vi-VN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Model kadrovske baze</a:t>
            </a:r>
          </a:p>
          <a:p>
            <a:pPr marL="361950" lvl="2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Definisanje radnih pozicija</a:t>
            </a:r>
          </a:p>
          <a:p>
            <a:pPr marL="361950" lvl="2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Utvrđivanje vrednosti radnih pozicija</a:t>
            </a:r>
          </a:p>
          <a:p>
            <a:pPr marL="361950" lvl="2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Projekcija broja izvršilaca</a:t>
            </a:r>
            <a:endParaRPr lang="vi-VN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Standardizacija tehnološkog procesa</a:t>
            </a:r>
          </a:p>
          <a:p>
            <a:pPr marL="361950" lvl="1" indent="-18097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Projektovanje/reoblikovanje - primeri</a:t>
            </a:r>
          </a:p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840232" lvl="3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598" y="2095500"/>
            <a:ext cx="4457700" cy="44577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7065" y="1879107"/>
            <a:ext cx="3302493" cy="467409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4679" y="3011610"/>
            <a:ext cx="4952281" cy="265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8780" y="2724588"/>
            <a:ext cx="5089820" cy="302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5769" y="2842098"/>
            <a:ext cx="4606709" cy="27671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493" y="2950554"/>
            <a:ext cx="4805937" cy="2703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3006" y="2380881"/>
            <a:ext cx="4915306" cy="36195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382" y="2208468"/>
            <a:ext cx="4877857" cy="40857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874" y="2417174"/>
            <a:ext cx="4827822" cy="35832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3258" y="2855392"/>
            <a:ext cx="5111344" cy="28733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424" y="3415725"/>
            <a:ext cx="5109122" cy="209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3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7803196"/>
              </p:ext>
            </p:extLst>
          </p:nvPr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26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2243</TotalTime>
  <Words>703</Words>
  <Application>Microsoft Office PowerPoint</Application>
  <PresentationFormat>Widescreen</PresentationFormat>
  <Paragraphs>190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O predmetu ...</vt:lpstr>
      <vt:lpstr>Projektni model – projektni zadaci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505</cp:revision>
  <dcterms:created xsi:type="dcterms:W3CDTF">2006-08-16T00:00:00Z</dcterms:created>
  <dcterms:modified xsi:type="dcterms:W3CDTF">2025-08-08T12:53:42Z</dcterms:modified>
</cp:coreProperties>
</file>